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3" r:id="rId2"/>
    <p:sldId id="628" r:id="rId3"/>
    <p:sldId id="629" r:id="rId4"/>
    <p:sldId id="656" r:id="rId5"/>
    <p:sldId id="631" r:id="rId6"/>
    <p:sldId id="630" r:id="rId7"/>
    <p:sldId id="657" r:id="rId8"/>
    <p:sldId id="659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58" r:id="rId20"/>
    <p:sldId id="670" r:id="rId21"/>
    <p:sldId id="671" r:id="rId22"/>
    <p:sldId id="672" r:id="rId23"/>
    <p:sldId id="673" r:id="rId24"/>
    <p:sldId id="674" r:id="rId25"/>
    <p:sldId id="675" r:id="rId26"/>
    <p:sldId id="676" r:id="rId27"/>
    <p:sldId id="677" r:id="rId28"/>
    <p:sldId id="67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7"/>
    <p:restoredTop sz="85034"/>
  </p:normalViewPr>
  <p:slideViewPr>
    <p:cSldViewPr snapToGrid="0" snapToObjects="1">
      <p:cViewPr varScale="1">
        <p:scale>
          <a:sx n="58" d="100"/>
          <a:sy n="58" d="100"/>
        </p:scale>
        <p:origin x="140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ED0A-8BFD-D54B-9A28-EFBE87F016A4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18C1-BCA2-CC44-A0A9-96C5595E6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83D2-16C1-A947-8B3E-9A142385551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3508" y="2627468"/>
            <a:ext cx="7376984" cy="1084431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Post-ENM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2357" y="-182"/>
            <a:ext cx="9144000" cy="1770571"/>
          </a:xfrm>
          <a:prstGeom prst="rect">
            <a:avLst/>
          </a:prstGeom>
        </p:spPr>
      </p:pic>
      <p:pic>
        <p:nvPicPr>
          <p:cNvPr id="9" name="Picture 8" descr="band.jpg">
            <a:extLst>
              <a:ext uri="{FF2B5EF4-FFF2-40B4-BE49-F238E27FC236}">
                <a16:creationId xmlns:a16="http://schemas.microsoft.com/office/drawing/2014/main" id="{B8F8A131-66D8-9141-AD91-99B9D35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0" y="5087430"/>
            <a:ext cx="9144000" cy="17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D1B877-9CAF-1840-B447-81813683A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1" b="75044"/>
          <a:stretch/>
        </p:blipFill>
        <p:spPr>
          <a:xfrm>
            <a:off x="86497" y="2230395"/>
            <a:ext cx="9105900" cy="1198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53F9F-E9E8-D04C-BCE2-E030992F7E16}"/>
              </a:ext>
            </a:extLst>
          </p:cNvPr>
          <p:cNvSpPr txBox="1"/>
          <p:nvPr/>
        </p:nvSpPr>
        <p:spPr>
          <a:xfrm>
            <a:off x="86497" y="444843"/>
            <a:ext cx="3392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ENM Breadth</a:t>
            </a:r>
          </a:p>
        </p:txBody>
      </p:sp>
    </p:spTree>
    <p:extLst>
      <p:ext uri="{BB962C8B-B14F-4D97-AF65-F5344CB8AC3E}">
        <p14:creationId xmlns:p14="http://schemas.microsoft.com/office/powerpoint/2010/main" val="9313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CDE74A-0E48-AC44-A1DF-B9833D08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537"/>
            <a:ext cx="9144000" cy="4760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7FE4C-E148-C743-8767-A197D7495926}"/>
              </a:ext>
            </a:extLst>
          </p:cNvPr>
          <p:cNvSpPr txBox="1"/>
          <p:nvPr/>
        </p:nvSpPr>
        <p:spPr>
          <a:xfrm>
            <a:off x="86497" y="444843"/>
            <a:ext cx="3392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ENM Breadth</a:t>
            </a:r>
          </a:p>
        </p:txBody>
      </p:sp>
    </p:spTree>
    <p:extLst>
      <p:ext uri="{BB962C8B-B14F-4D97-AF65-F5344CB8AC3E}">
        <p14:creationId xmlns:p14="http://schemas.microsoft.com/office/powerpoint/2010/main" val="833715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975E30F-9121-F144-AFFA-73E0FED62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5"/>
          <a:stretch/>
        </p:blipFill>
        <p:spPr>
          <a:xfrm>
            <a:off x="6350" y="444842"/>
            <a:ext cx="9131300" cy="6368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D515-FAEE-5845-B212-F517EB0908BE}"/>
              </a:ext>
            </a:extLst>
          </p:cNvPr>
          <p:cNvSpPr txBox="1"/>
          <p:nvPr/>
        </p:nvSpPr>
        <p:spPr>
          <a:xfrm>
            <a:off x="6350" y="-61786"/>
            <a:ext cx="3232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ENM Overlap</a:t>
            </a:r>
          </a:p>
        </p:txBody>
      </p:sp>
    </p:spTree>
    <p:extLst>
      <p:ext uri="{BB962C8B-B14F-4D97-AF65-F5344CB8AC3E}">
        <p14:creationId xmlns:p14="http://schemas.microsoft.com/office/powerpoint/2010/main" val="252788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EC1045-F859-8F43-8660-7CC56665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044"/>
            <a:ext cx="9144000" cy="5973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0950FB-F2D3-024D-9DE0-866C34265222}"/>
              </a:ext>
            </a:extLst>
          </p:cNvPr>
          <p:cNvSpPr txBox="1"/>
          <p:nvPr/>
        </p:nvSpPr>
        <p:spPr>
          <a:xfrm>
            <a:off x="6350" y="-61786"/>
            <a:ext cx="3232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ENM Overlap</a:t>
            </a:r>
          </a:p>
        </p:txBody>
      </p:sp>
    </p:spTree>
    <p:extLst>
      <p:ext uri="{BB962C8B-B14F-4D97-AF65-F5344CB8AC3E}">
        <p14:creationId xmlns:p14="http://schemas.microsoft.com/office/powerpoint/2010/main" val="206742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652D09-F0E9-AC48-ACA7-DFE400A10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9"/>
          <a:stretch/>
        </p:blipFill>
        <p:spPr>
          <a:xfrm>
            <a:off x="12700" y="1062680"/>
            <a:ext cx="9118600" cy="51920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7A6F0E-679D-9341-A832-B21145306713}"/>
              </a:ext>
            </a:extLst>
          </p:cNvPr>
          <p:cNvSpPr txBox="1"/>
          <p:nvPr/>
        </p:nvSpPr>
        <p:spPr>
          <a:xfrm>
            <a:off x="12700" y="0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Hypervolume</a:t>
            </a:r>
          </a:p>
        </p:txBody>
      </p:sp>
    </p:spTree>
    <p:extLst>
      <p:ext uri="{BB962C8B-B14F-4D97-AF65-F5344CB8AC3E}">
        <p14:creationId xmlns:p14="http://schemas.microsoft.com/office/powerpoint/2010/main" val="337368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D365A8-BDCB-4049-B1BB-2C39388CD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87" y="534662"/>
            <a:ext cx="6704907" cy="6582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8B662-9313-7C4F-B095-62DC55723275}"/>
              </a:ext>
            </a:extLst>
          </p:cNvPr>
          <p:cNvSpPr txBox="1"/>
          <p:nvPr/>
        </p:nvSpPr>
        <p:spPr>
          <a:xfrm>
            <a:off x="12700" y="0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Hypervolume</a:t>
            </a:r>
          </a:p>
        </p:txBody>
      </p:sp>
    </p:spTree>
    <p:extLst>
      <p:ext uri="{BB962C8B-B14F-4D97-AF65-F5344CB8AC3E}">
        <p14:creationId xmlns:p14="http://schemas.microsoft.com/office/powerpoint/2010/main" val="393116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A3650F-EB31-8144-8458-9B299914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358900"/>
            <a:ext cx="9131300" cy="414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1747A5-6E35-684D-A881-1A784F167AEE}"/>
              </a:ext>
            </a:extLst>
          </p:cNvPr>
          <p:cNvSpPr txBox="1"/>
          <p:nvPr/>
        </p:nvSpPr>
        <p:spPr>
          <a:xfrm>
            <a:off x="12700" y="0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Hypervolume</a:t>
            </a:r>
          </a:p>
        </p:txBody>
      </p:sp>
    </p:spTree>
    <p:extLst>
      <p:ext uri="{BB962C8B-B14F-4D97-AF65-F5344CB8AC3E}">
        <p14:creationId xmlns:p14="http://schemas.microsoft.com/office/powerpoint/2010/main" val="63345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D93E7B-1083-9E4B-9BB9-210674535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2" y="769441"/>
            <a:ext cx="7975296" cy="5917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126CE-406D-8140-BA71-0E18AA1EA093}"/>
              </a:ext>
            </a:extLst>
          </p:cNvPr>
          <p:cNvSpPr txBox="1"/>
          <p:nvPr/>
        </p:nvSpPr>
        <p:spPr>
          <a:xfrm>
            <a:off x="12700" y="0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Hypervolume</a:t>
            </a:r>
          </a:p>
        </p:txBody>
      </p:sp>
    </p:spTree>
    <p:extLst>
      <p:ext uri="{BB962C8B-B14F-4D97-AF65-F5344CB8AC3E}">
        <p14:creationId xmlns:p14="http://schemas.microsoft.com/office/powerpoint/2010/main" val="339882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ECAEA5A-EBAB-A34F-B573-20EC4BA0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66" y="630195"/>
            <a:ext cx="7950868" cy="6227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4E502-626E-D741-B6EA-BF18B8BC7941}"/>
              </a:ext>
            </a:extLst>
          </p:cNvPr>
          <p:cNvSpPr txBox="1"/>
          <p:nvPr/>
        </p:nvSpPr>
        <p:spPr>
          <a:xfrm>
            <a:off x="12700" y="0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Hypervolume</a:t>
            </a:r>
          </a:p>
        </p:txBody>
      </p:sp>
    </p:spTree>
    <p:extLst>
      <p:ext uri="{BB962C8B-B14F-4D97-AF65-F5344CB8AC3E}">
        <p14:creationId xmlns:p14="http://schemas.microsoft.com/office/powerpoint/2010/main" val="3209890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F347E3-F963-8D45-9E63-077A4C2A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697"/>
            <a:ext cx="9144000" cy="3958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3FEA7-BC62-D04C-9005-5AD4D139404D}"/>
              </a:ext>
            </a:extLst>
          </p:cNvPr>
          <p:cNvSpPr txBox="1"/>
          <p:nvPr/>
        </p:nvSpPr>
        <p:spPr>
          <a:xfrm>
            <a:off x="12700" y="0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Hypervolume</a:t>
            </a:r>
          </a:p>
        </p:txBody>
      </p:sp>
    </p:spTree>
    <p:extLst>
      <p:ext uri="{BB962C8B-B14F-4D97-AF65-F5344CB8AC3E}">
        <p14:creationId xmlns:p14="http://schemas.microsoft.com/office/powerpoint/2010/main" val="155084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9380A9-187D-5548-84A0-B032CCC91117}"/>
              </a:ext>
            </a:extLst>
          </p:cNvPr>
          <p:cNvSpPr/>
          <p:nvPr/>
        </p:nvSpPr>
        <p:spPr>
          <a:xfrm>
            <a:off x="-16955" y="9895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Post-ENM: Niche Breadth</a:t>
            </a:r>
          </a:p>
        </p:txBody>
      </p:sp>
      <p:pic>
        <p:nvPicPr>
          <p:cNvPr id="5" name="Picture 4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17E795CA-5D7A-6540-87BC-2D71D32A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2" t="14249" r="68196" b="7271"/>
          <a:stretch/>
        </p:blipFill>
        <p:spPr>
          <a:xfrm>
            <a:off x="148281" y="1326593"/>
            <a:ext cx="3632888" cy="29119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3F705-33CF-384B-92D2-951523206B15}"/>
              </a:ext>
            </a:extLst>
          </p:cNvPr>
          <p:cNvSpPr/>
          <p:nvPr/>
        </p:nvSpPr>
        <p:spPr>
          <a:xfrm>
            <a:off x="4102443" y="138501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Niche breadth: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a means of calculating the breadth of suitable climatic factors for a species, providing a value ranging from 0 to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larger values represent more generalist species with wider climatic tolerances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smaller values represent more specialized species with more narrow tolerance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8716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5CA40A5-DD4F-CD46-A5D5-DE9ACCE40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0"/>
          <a:stretch/>
        </p:blipFill>
        <p:spPr>
          <a:xfrm>
            <a:off x="865805" y="630194"/>
            <a:ext cx="7412389" cy="6227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B2310-4CB0-0645-907D-84A0C9A1496D}"/>
              </a:ext>
            </a:extLst>
          </p:cNvPr>
          <p:cNvSpPr txBox="1"/>
          <p:nvPr/>
        </p:nvSpPr>
        <p:spPr>
          <a:xfrm>
            <a:off x="12700" y="0"/>
            <a:ext cx="575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Phylogenetic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400934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B9995F4-EFFE-6B4E-B7F5-6AA353D4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663700"/>
            <a:ext cx="9118600" cy="353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32B5A-45C3-1343-BC83-3022F544A956}"/>
              </a:ext>
            </a:extLst>
          </p:cNvPr>
          <p:cNvSpPr txBox="1"/>
          <p:nvPr/>
        </p:nvSpPr>
        <p:spPr>
          <a:xfrm>
            <a:off x="12700" y="0"/>
            <a:ext cx="575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Phylogenetic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2826800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A6A39-94AF-6943-9279-DC22411F3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211" y="2689133"/>
            <a:ext cx="9144000" cy="1479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0F496B-1D1A-5645-BC5F-6C0CA1C988C3}"/>
              </a:ext>
            </a:extLst>
          </p:cNvPr>
          <p:cNvSpPr txBox="1"/>
          <p:nvPr/>
        </p:nvSpPr>
        <p:spPr>
          <a:xfrm>
            <a:off x="12700" y="0"/>
            <a:ext cx="575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Phylogenetic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177972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12BBD7-F251-A040-A5A0-8BC21CEE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181"/>
            <a:ext cx="9144000" cy="5085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6C7FB-BDB4-DE41-80A7-8565E3CEC0AE}"/>
              </a:ext>
            </a:extLst>
          </p:cNvPr>
          <p:cNvSpPr txBox="1"/>
          <p:nvPr/>
        </p:nvSpPr>
        <p:spPr>
          <a:xfrm>
            <a:off x="12700" y="0"/>
            <a:ext cx="575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Phylogenetic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2057103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158006-07D6-5F49-9327-B9E699AB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509"/>
            <a:ext cx="9144000" cy="5904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F58E3-7F52-1246-B8DB-847795A2EE26}"/>
              </a:ext>
            </a:extLst>
          </p:cNvPr>
          <p:cNvSpPr txBox="1"/>
          <p:nvPr/>
        </p:nvSpPr>
        <p:spPr>
          <a:xfrm>
            <a:off x="12700" y="0"/>
            <a:ext cx="575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Phylogenetic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158610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C6085C96-DC08-864F-918B-39FC00F16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47" y="1135448"/>
            <a:ext cx="7218577" cy="5002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27289-E798-3343-B656-8EA5BD0CFD6C}"/>
              </a:ext>
            </a:extLst>
          </p:cNvPr>
          <p:cNvSpPr txBox="1"/>
          <p:nvPr/>
        </p:nvSpPr>
        <p:spPr>
          <a:xfrm>
            <a:off x="12700" y="0"/>
            <a:ext cx="575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Phylogenetic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922433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E1071-0605-FE4C-AF9A-E67F3638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7701"/>
            <a:ext cx="9144000" cy="8490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544480-4F1A-BE42-A9C7-0440722C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787"/>
            <a:ext cx="9144000" cy="2697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2F5CF4-0FA4-1B41-9301-EDA7F7D84689}"/>
              </a:ext>
            </a:extLst>
          </p:cNvPr>
          <p:cNvSpPr txBox="1"/>
          <p:nvPr/>
        </p:nvSpPr>
        <p:spPr>
          <a:xfrm>
            <a:off x="12700" y="0"/>
            <a:ext cx="575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Phylogenetic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291701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E4B90-B0A2-1747-8E03-855B1C70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438150"/>
            <a:ext cx="9067800" cy="598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299784-DB89-D742-8F0F-8C5A33B7B478}"/>
              </a:ext>
            </a:extLst>
          </p:cNvPr>
          <p:cNvSpPr txBox="1"/>
          <p:nvPr/>
        </p:nvSpPr>
        <p:spPr>
          <a:xfrm>
            <a:off x="12700" y="0"/>
            <a:ext cx="575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Phylogenetic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3874239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EFA91DE-8BE4-CA48-A6BF-2934C617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6" y="1019917"/>
            <a:ext cx="7747686" cy="5214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ACFB23-1B7D-5E49-AD84-0583D077EF53}"/>
              </a:ext>
            </a:extLst>
          </p:cNvPr>
          <p:cNvSpPr txBox="1"/>
          <p:nvPr/>
        </p:nvSpPr>
        <p:spPr>
          <a:xfrm>
            <a:off x="12700" y="0"/>
            <a:ext cx="575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Phylogenetic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1009186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B90404C-9BDA-BD4C-B149-FBE0826FD074}"/>
              </a:ext>
            </a:extLst>
          </p:cNvPr>
          <p:cNvCxnSpPr/>
          <p:nvPr/>
        </p:nvCxnSpPr>
        <p:spPr>
          <a:xfrm flipV="1">
            <a:off x="0" y="1157288"/>
            <a:ext cx="9144000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59380A9-187D-5548-84A0-B032CCC91117}"/>
              </a:ext>
            </a:extLst>
          </p:cNvPr>
          <p:cNvSpPr/>
          <p:nvPr/>
        </p:nvSpPr>
        <p:spPr>
          <a:xfrm>
            <a:off x="-16955" y="9895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Post-ENM: Niche Overlap</a:t>
            </a:r>
          </a:p>
        </p:txBody>
      </p:sp>
      <p:pic>
        <p:nvPicPr>
          <p:cNvPr id="5" name="Picture 4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17E795CA-5D7A-6540-87BC-2D71D32A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804" y="1296617"/>
            <a:ext cx="9505607" cy="2448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AD8690-5017-B247-8280-A5BFCDBE76EB}"/>
              </a:ext>
            </a:extLst>
          </p:cNvPr>
          <p:cNvSpPr/>
          <p:nvPr/>
        </p:nvSpPr>
        <p:spPr>
          <a:xfrm>
            <a:off x="1797908" y="3937548"/>
            <a:ext cx="554818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Niche overlap </a:t>
            </a:r>
            <a:r>
              <a:rPr lang="en-US" sz="2000" dirty="0"/>
              <a:t>(gold):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Schoener’s</a:t>
            </a:r>
            <a:r>
              <a:rPr lang="en-US" sz="2000" dirty="0"/>
              <a:t> D ranges from 0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0 represents no niche similarity between the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 represents completely identical niches</a:t>
            </a:r>
          </a:p>
          <a:p>
            <a:r>
              <a:rPr lang="en-US" sz="2000" b="1" dirty="0"/>
              <a:t>Geographic Overlap</a:t>
            </a:r>
            <a:r>
              <a:rPr lang="en-US" sz="2000" b="1" dirty="0">
                <a:sym typeface="Wingdings" pitchFamily="2" charset="2"/>
              </a:rPr>
              <a:t> </a:t>
            </a:r>
            <a:r>
              <a:rPr lang="en-US" sz="2000" dirty="0">
                <a:sym typeface="Wingdings" pitchFamily="2" charset="2"/>
              </a:rPr>
              <a:t>(blue):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percentage of points found in the models A distribution relative to those in the model Bs distribution.</a:t>
            </a: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311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B90404C-9BDA-BD4C-B149-FBE0826FD074}"/>
              </a:ext>
            </a:extLst>
          </p:cNvPr>
          <p:cNvCxnSpPr/>
          <p:nvPr/>
        </p:nvCxnSpPr>
        <p:spPr>
          <a:xfrm flipV="1">
            <a:off x="0" y="1157288"/>
            <a:ext cx="9144000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59380A9-187D-5548-84A0-B032CCC91117}"/>
              </a:ext>
            </a:extLst>
          </p:cNvPr>
          <p:cNvSpPr/>
          <p:nvPr/>
        </p:nvSpPr>
        <p:spPr>
          <a:xfrm>
            <a:off x="-16955" y="9895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Post-ENM: Geographic Overlap</a:t>
            </a:r>
          </a:p>
        </p:txBody>
      </p:sp>
      <p:pic>
        <p:nvPicPr>
          <p:cNvPr id="5" name="Picture 4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17E795CA-5D7A-6540-87BC-2D71D32A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804" y="1296617"/>
            <a:ext cx="9505607" cy="2448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AD8690-5017-B247-8280-A5BFCDBE76EB}"/>
              </a:ext>
            </a:extLst>
          </p:cNvPr>
          <p:cNvSpPr/>
          <p:nvPr/>
        </p:nvSpPr>
        <p:spPr>
          <a:xfrm>
            <a:off x="1797908" y="3937548"/>
            <a:ext cx="55481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Geographic Overlap</a:t>
            </a:r>
            <a:r>
              <a:rPr lang="en-US" sz="2000" b="1" dirty="0">
                <a:sym typeface="Wingdings" pitchFamily="2" charset="2"/>
              </a:rPr>
              <a:t> </a:t>
            </a:r>
            <a:r>
              <a:rPr lang="en-US" sz="2000" dirty="0">
                <a:sym typeface="Wingdings" pitchFamily="2" charset="2"/>
              </a:rPr>
              <a:t>(blue):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percentage of points found in the models A distribution relative to those in the model Bs distribution.</a:t>
            </a: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512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B90404C-9BDA-BD4C-B149-FBE0826FD074}"/>
              </a:ext>
            </a:extLst>
          </p:cNvPr>
          <p:cNvCxnSpPr/>
          <p:nvPr/>
        </p:nvCxnSpPr>
        <p:spPr>
          <a:xfrm flipV="1">
            <a:off x="0" y="1157288"/>
            <a:ext cx="9144000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59380A9-187D-5548-84A0-B032CCC91117}"/>
              </a:ext>
            </a:extLst>
          </p:cNvPr>
          <p:cNvSpPr/>
          <p:nvPr/>
        </p:nvSpPr>
        <p:spPr>
          <a:xfrm>
            <a:off x="-16955" y="9895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Post-ENM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344E5D6-8082-7A43-854F-03DB0B33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55" y="1347845"/>
            <a:ext cx="3724102" cy="36576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F4986A0-085C-184D-82AE-0611EE0A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183" y="1347845"/>
            <a:ext cx="3666184" cy="36576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4C94B83-DC1B-A849-8C8F-2358FB256E2B}"/>
              </a:ext>
            </a:extLst>
          </p:cNvPr>
          <p:cNvSpPr/>
          <p:nvPr/>
        </p:nvSpPr>
        <p:spPr>
          <a:xfrm>
            <a:off x="3842893" y="2502958"/>
            <a:ext cx="1593962" cy="10578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47211-55EE-D141-91C5-3EEBF1E53555}"/>
              </a:ext>
            </a:extLst>
          </p:cNvPr>
          <p:cNvSpPr txBox="1"/>
          <p:nvPr/>
        </p:nvSpPr>
        <p:spPr>
          <a:xfrm>
            <a:off x="3805221" y="2770276"/>
            <a:ext cx="1593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Reclassify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0D153-8540-3543-8A3A-8147C3A19BBD}"/>
              </a:ext>
            </a:extLst>
          </p:cNvPr>
          <p:cNvSpPr/>
          <p:nvPr/>
        </p:nvSpPr>
        <p:spPr>
          <a:xfrm>
            <a:off x="78633" y="1171575"/>
            <a:ext cx="2128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Geographic Overlap</a:t>
            </a:r>
            <a:r>
              <a:rPr lang="en-US" b="1" dirty="0">
                <a:sym typeface="Wingdings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7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9380A9-187D-5548-84A0-B032CCC91117}"/>
              </a:ext>
            </a:extLst>
          </p:cNvPr>
          <p:cNvSpPr/>
          <p:nvPr/>
        </p:nvSpPr>
        <p:spPr>
          <a:xfrm>
            <a:off x="-16955" y="9895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Post-ENM: Niche Identity and Background Test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DECCD-516F-B243-AEED-3DF7852FE15C}"/>
              </a:ext>
            </a:extLst>
          </p:cNvPr>
          <p:cNvSpPr/>
          <p:nvPr/>
        </p:nvSpPr>
        <p:spPr>
          <a:xfrm>
            <a:off x="-16955" y="1032246"/>
            <a:ext cx="52943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Niche Identity Test: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Is niche overlap </a:t>
            </a:r>
            <a:r>
              <a:rPr lang="en-US" sz="2000" dirty="0">
                <a:solidFill>
                  <a:srgbClr val="FF0000"/>
                </a:solidFill>
              </a:rPr>
              <a:t>more different </a:t>
            </a:r>
            <a:r>
              <a:rPr lang="en-US" sz="2000" dirty="0"/>
              <a:t>than expected if drawn from the same underlying distribution?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Comparing niche models with the same number of occurrence records as the original models, but with randomly distributed localities x 100</a:t>
            </a:r>
          </a:p>
          <a:p>
            <a:r>
              <a:rPr lang="en-US" sz="2000" b="1" dirty="0"/>
              <a:t>Niche Background Test: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Is niche overlap </a:t>
            </a:r>
            <a:r>
              <a:rPr lang="en-US" sz="2000" dirty="0">
                <a:solidFill>
                  <a:srgbClr val="FF0000"/>
                </a:solidFill>
              </a:rPr>
              <a:t>more similar </a:t>
            </a:r>
            <a:r>
              <a:rPr lang="en-US" sz="2000" dirty="0"/>
              <a:t>than expected by chance based on the geographical regions they reside?</a:t>
            </a:r>
            <a:r>
              <a:rPr lang="en-US" sz="2000" b="1" dirty="0"/>
              <a:t> 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 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3A489F-9FAA-B247-8546-5C3F53D9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60" y="1217665"/>
            <a:ext cx="3448290" cy="39409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258FD7-1CD9-3D4B-B819-C0F03D0FC8CB}"/>
              </a:ext>
            </a:extLst>
          </p:cNvPr>
          <p:cNvSpPr/>
          <p:nvPr/>
        </p:nvSpPr>
        <p:spPr>
          <a:xfrm>
            <a:off x="37071" y="6195071"/>
            <a:ext cx="574589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1D1E"/>
                </a:solidFill>
                <a:latin typeface="Open Sans"/>
              </a:rPr>
              <a:t>Warren et al. 2010. </a:t>
            </a:r>
            <a:r>
              <a:rPr lang="en-US" b="1" dirty="0" err="1">
                <a:solidFill>
                  <a:srgbClr val="1C1D1E"/>
                </a:solidFill>
                <a:latin typeface="Open Sans"/>
              </a:rPr>
              <a:t>ENMTools</a:t>
            </a:r>
            <a:r>
              <a:rPr lang="en-US" b="1" dirty="0">
                <a:solidFill>
                  <a:srgbClr val="1C1D1E"/>
                </a:solidFill>
                <a:latin typeface="Open Sans"/>
              </a:rPr>
              <a:t>: a toolbox for comparative studies of environmental niche models</a:t>
            </a:r>
            <a:endParaRPr lang="en-US" b="1" i="0" dirty="0">
              <a:solidFill>
                <a:srgbClr val="1C1D1E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8889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B3D66D-70FB-0B46-A2EF-DD621D338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25" b="8985"/>
          <a:stretch/>
        </p:blipFill>
        <p:spPr>
          <a:xfrm>
            <a:off x="0" y="1572630"/>
            <a:ext cx="9144000" cy="2693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752808-FCDF-544D-972B-F77B55C55C83}"/>
              </a:ext>
            </a:extLst>
          </p:cNvPr>
          <p:cNvSpPr txBox="1"/>
          <p:nvPr/>
        </p:nvSpPr>
        <p:spPr>
          <a:xfrm>
            <a:off x="172994" y="333633"/>
            <a:ext cx="3486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Load Packages</a:t>
            </a:r>
          </a:p>
        </p:txBody>
      </p:sp>
    </p:spTree>
    <p:extLst>
      <p:ext uri="{BB962C8B-B14F-4D97-AF65-F5344CB8AC3E}">
        <p14:creationId xmlns:p14="http://schemas.microsoft.com/office/powerpoint/2010/main" val="175341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6463CF-563E-1A4B-926F-7DFFA82BD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3"/>
          <a:stretch/>
        </p:blipFill>
        <p:spPr>
          <a:xfrm>
            <a:off x="0" y="1742303"/>
            <a:ext cx="9144000" cy="3802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9BF48-E8AD-3E40-BEFB-963FA9CE82FC}"/>
              </a:ext>
            </a:extLst>
          </p:cNvPr>
          <p:cNvSpPr txBox="1"/>
          <p:nvPr/>
        </p:nvSpPr>
        <p:spPr>
          <a:xfrm>
            <a:off x="86497" y="444843"/>
            <a:ext cx="43749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Load ENM Models</a:t>
            </a:r>
          </a:p>
        </p:txBody>
      </p:sp>
    </p:spTree>
    <p:extLst>
      <p:ext uri="{BB962C8B-B14F-4D97-AF65-F5344CB8AC3E}">
        <p14:creationId xmlns:p14="http://schemas.microsoft.com/office/powerpoint/2010/main" val="32053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65422-4B03-B041-AE70-5CD83D2E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873250"/>
            <a:ext cx="9131300" cy="311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AD40B1-25AA-994D-A481-512BE595A80F}"/>
              </a:ext>
            </a:extLst>
          </p:cNvPr>
          <p:cNvSpPr txBox="1"/>
          <p:nvPr/>
        </p:nvSpPr>
        <p:spPr>
          <a:xfrm>
            <a:off x="86497" y="444843"/>
            <a:ext cx="45547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Load </a:t>
            </a:r>
            <a:r>
              <a:rPr lang="en-US" sz="4400" dirty="0" err="1"/>
              <a:t>Bioclim</a:t>
            </a:r>
            <a:r>
              <a:rPr lang="en-US" sz="4400" dirty="0"/>
              <a:t> layers</a:t>
            </a:r>
          </a:p>
        </p:txBody>
      </p:sp>
    </p:spTree>
    <p:extLst>
      <p:ext uri="{BB962C8B-B14F-4D97-AF65-F5344CB8AC3E}">
        <p14:creationId xmlns:p14="http://schemas.microsoft.com/office/powerpoint/2010/main" val="122276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264</Words>
  <Application>Microsoft Office PowerPoint</Application>
  <PresentationFormat>On-screen Show (4:3)</PresentationFormat>
  <Paragraphs>51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Open Sans</vt:lpstr>
      <vt:lpstr>Office Theme</vt:lpstr>
      <vt:lpstr>Post-ENM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and Climate Change</dc:title>
  <dc:creator>Pam Soltis</dc:creator>
  <cp:lastModifiedBy>Cortez,Maria Beatriz d</cp:lastModifiedBy>
  <cp:revision>222</cp:revision>
  <dcterms:created xsi:type="dcterms:W3CDTF">2014-07-02T03:39:48Z</dcterms:created>
  <dcterms:modified xsi:type="dcterms:W3CDTF">2020-07-31T06:12:16Z</dcterms:modified>
</cp:coreProperties>
</file>